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81" r:id="rId2"/>
  </p:sldMasterIdLst>
  <p:notesMasterIdLst>
    <p:notesMasterId r:id="rId4"/>
  </p:notesMasterIdLst>
  <p:handoutMasterIdLst>
    <p:handoutMasterId r:id="rId5"/>
  </p:handoutMasterIdLst>
  <p:sldIdLst>
    <p:sldId id="2147480038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Maersk Headline" panose="00000500000000000000" pitchFamily="2" charset="0"/>
      <p:regular r:id="rId12"/>
      <p:bold r:id="rId13"/>
    </p:embeddedFont>
    <p:embeddedFont>
      <p:font typeface="Maersk Headline Light" panose="00000400000000000000" pitchFamily="2" charset="0"/>
      <p:regular r:id="rId14"/>
      <p:italic r:id="rId15"/>
    </p:embeddedFont>
    <p:embeddedFont>
      <p:font typeface="Maersk Headline Office" panose="00000500000000000000" pitchFamily="2" charset="0"/>
      <p:regular r:id="rId16"/>
      <p:bold r:id="rId17"/>
      <p:italic r:id="rId18"/>
      <p:boldItalic r:id="rId19"/>
    </p:embeddedFont>
    <p:embeddedFont>
      <p:font typeface="Maersk Text" panose="00000500000000000000" pitchFamily="2" charset="0"/>
      <p:regular r:id="rId20"/>
      <p:bold r:id="rId21"/>
      <p:italic r:id="rId22"/>
      <p:boldItalic r:id="rId23"/>
    </p:embeddedFont>
    <p:embeddedFont>
      <p:font typeface="Maersk Text Office Light" panose="00000400000000000000" pitchFamily="2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523" autoAdjust="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29/02/2024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492375"/>
            <a:ext cx="5595937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669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1726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784233" y="6057019"/>
            <a:ext cx="1905001" cy="4263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43100"/>
            <a:ext cx="3578225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4825" y="1943100"/>
            <a:ext cx="7375525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05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66754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1"/>
            <a:ext cx="6675437" cy="1485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501650"/>
            <a:ext cx="3560763" cy="513556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9E8C0B-1C97-4D16-9DD8-EB4FE101D0F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3714" y="4070350"/>
            <a:ext cx="6675436" cy="156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073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3560736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6138" y="1950097"/>
            <a:ext cx="3560736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31175" y="1968500"/>
            <a:ext cx="3559175" cy="36694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8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2620800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738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19989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9DA8A-4391-4F2F-8A22-F32154823E8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069388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30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88800" cy="7191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64" y="1943099"/>
            <a:ext cx="715961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54148" y="1943099"/>
            <a:ext cx="9302400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50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90286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64" y="1943099"/>
            <a:ext cx="715961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54149" y="1943099"/>
            <a:ext cx="9301164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39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90286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386" y="1943100"/>
            <a:ext cx="6615577" cy="2711450"/>
          </a:xfrm>
        </p:spPr>
        <p:txBody>
          <a:bodyPr/>
          <a:lstStyle>
            <a:lvl1pPr marL="0" indent="0">
              <a:buNone/>
              <a:defRPr lang="en-US" sz="23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62%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4825" y="5084763"/>
            <a:ext cx="7375525" cy="5476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000" i="0" kern="1200" dirty="0" smtClean="0">
                <a:solidFill>
                  <a:schemeClr val="bg1"/>
                </a:solidFill>
                <a:latin typeface="Maersk Text Office Light" panose="00000400000000000000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</a:t>
            </a:r>
            <a:r>
              <a:rPr lang="en-GB" dirty="0"/>
              <a:t>text</a:t>
            </a:r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907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ral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6536757-24D6-4CE3-BC82-E594F5B33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63" y="1527716"/>
            <a:ext cx="5484812" cy="1753641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60000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063" y="4070350"/>
            <a:ext cx="5484812" cy="156685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5700A65-5A8D-4928-8A10-F9DB7E931F9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25806" y="1527717"/>
            <a:ext cx="5467350" cy="2537993"/>
          </a:xfrm>
        </p:spPr>
        <p:txBody>
          <a:bodyPr tIns="72000"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999" y="4654550"/>
            <a:ext cx="4532313" cy="982663"/>
          </a:xfrm>
        </p:spPr>
        <p:txBody>
          <a:bodyPr tIns="0" numCol="2" spcCol="180000"/>
          <a:lstStyle>
            <a:lvl1pPr marL="0" indent="0"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>
                <a:solidFill>
                  <a:srgbClr val="878787"/>
                </a:solidFill>
              </a:defRPr>
            </a:lvl2pPr>
            <a:lvl3pPr marL="18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rgbClr val="878787"/>
                </a:solidFill>
              </a:defRPr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1</a:t>
            </a:r>
          </a:p>
          <a:p>
            <a:pPr lvl="2"/>
            <a:r>
              <a:rPr lang="en-GB" noProof="0" dirty="0"/>
              <a:t>2</a:t>
            </a:r>
          </a:p>
          <a:p>
            <a:pPr lvl="3"/>
            <a:r>
              <a:rPr lang="en-GB" noProof="0" dirty="0"/>
              <a:t>3</a:t>
            </a:r>
            <a:endParaRPr lang="en-GB" dirty="0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27" name="Straight Connector 1">
            <a:extLst>
              <a:ext uri="{FF2B5EF4-FFF2-40B4-BE49-F238E27FC236}">
                <a16:creationId xmlns:a16="http://schemas.microsoft.com/office/drawing/2014/main" id="{7096DEC8-77C9-4DD3-9025-ECDC80F2146B}"/>
              </a:ext>
            </a:extLst>
          </p:cNvPr>
          <p:cNvCxnSpPr/>
          <p:nvPr userDrawn="1"/>
        </p:nvCxnSpPr>
        <p:spPr>
          <a:xfrm>
            <a:off x="500064" y="3521075"/>
            <a:ext cx="5484811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90E9CF-510E-4225-A3BB-91F013987BD5}"/>
              </a:ext>
            </a:extLst>
          </p:cNvPr>
          <p:cNvCxnSpPr/>
          <p:nvPr userDrawn="1"/>
        </p:nvCxnSpPr>
        <p:spPr>
          <a:xfrm>
            <a:off x="6225806" y="1527717"/>
            <a:ext cx="546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6225806" y="4400550"/>
            <a:ext cx="546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C382236-11EE-4251-B331-C34A1F0BC3C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2E7F8-5569-4FBF-9D79-FD373EB71C0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0A7CC-3278-4F1E-AD5C-F27447EEAE9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79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31175" y="501650"/>
            <a:ext cx="3559176" cy="5135563"/>
          </a:xfrm>
          <a:noFill/>
          <a:ln>
            <a:noFill/>
          </a:ln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637B88C-6BF1-4846-8D23-5E4678D61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399" y="501649"/>
            <a:ext cx="6676689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63" y="1943100"/>
            <a:ext cx="4530725" cy="157797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063" y="4078099"/>
            <a:ext cx="4532400" cy="230376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rgbClr val="687A86"/>
                </a:solidFill>
              </a:defRPr>
            </a:lvl2pPr>
            <a:lvl3pPr marL="360000">
              <a:defRPr>
                <a:solidFill>
                  <a:srgbClr val="687A86"/>
                </a:solidFill>
              </a:defRPr>
            </a:lvl3pPr>
            <a:lvl5pPr>
              <a:defRPr>
                <a:solidFill>
                  <a:srgbClr val="687A86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063" y="4440055"/>
            <a:ext cx="3578225" cy="876454"/>
          </a:xfrm>
        </p:spPr>
        <p:txBody>
          <a:bodyPr tIns="90000" numCol="2" spcCol="180000"/>
          <a:lstStyle>
            <a:lvl1pPr marL="198000" indent="-198000">
              <a:spcAft>
                <a:spcPts val="300"/>
              </a:spcAft>
              <a:buClrTx/>
              <a:buFont typeface="+mj-lt"/>
              <a:buAutoNum type="arabicPeriod"/>
              <a:defRPr sz="1100">
                <a:solidFill>
                  <a:srgbClr val="878787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cxnSp>
        <p:nvCxnSpPr>
          <p:cNvPr id="12" name="Straight Connector 1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500064" y="4308475"/>
            <a:ext cx="548481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3D1E53-A268-4438-A6D9-6DD6795760C6}"/>
              </a:ext>
            </a:extLst>
          </p:cNvPr>
          <p:cNvCxnSpPr/>
          <p:nvPr userDrawn="1"/>
        </p:nvCxnSpPr>
        <p:spPr>
          <a:xfrm>
            <a:off x="500064" y="5637213"/>
            <a:ext cx="5484811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3C375B8-9D52-48FF-B9DE-8BD6EEC3AB3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DD863-7BBE-4D3F-8B44-500AE483AC8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ACDB-2C17-4569-8330-7E4B0C324AB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24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3521074"/>
            <a:ext cx="10491787" cy="2116137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D39A8-1DFB-490B-B73E-DECDD50DB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6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732088"/>
            <a:ext cx="5473700" cy="1816100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18238" y="492125"/>
            <a:ext cx="5472112" cy="5145088"/>
          </a:xfrm>
          <a:noFill/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669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1726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7553E4-9495-4C62-83B3-76F11C412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47" y="6057799"/>
            <a:ext cx="1905000" cy="425604"/>
          </a:xfrm>
          <a:prstGeom prst="rect">
            <a:avLst/>
          </a:prstGeom>
        </p:spPr>
      </p:pic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679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3429000"/>
            <a:ext cx="5484812" cy="220821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6DE752-EA38-4814-AFA5-3A736D036B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3429000"/>
            <a:ext cx="5484813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D99E0C0-56FA-4B2A-BB66-76081F6E2F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758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000" y="3429000"/>
            <a:ext cx="5467350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9CFB424-23CA-445E-B56D-C695415294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859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ory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2732088"/>
            <a:ext cx="5484812" cy="212566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8F43D1-063F-48C6-A5D5-90EFC34AB13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00062" y="6278400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B9A1D87C-1728-4DC9-BEC9-168709C84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  <a:p>
            <a:r>
              <a:rPr lang="en-GB"/>
              <a:t>.</a:t>
            </a:r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494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223000" y="500063"/>
            <a:ext cx="5467350" cy="5137151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2735263"/>
            <a:ext cx="5484813" cy="2365375"/>
          </a:xfrm>
        </p:spPr>
        <p:txBody>
          <a:bodyPr/>
          <a:lstStyle>
            <a:lvl1pPr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49FF58-D257-4EC7-B21D-296239E097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6278400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rgbClr val="687A86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  <a:p>
            <a:r>
              <a:rPr lang="en-GB"/>
              <a:t>.</a:t>
            </a:r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3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AF81BF6F-7D05-4852-828C-3879CADCF160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1FB8002-AF3C-460C-BA7E-9F5263B68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62" y="2732088"/>
            <a:ext cx="5484813" cy="2120712"/>
          </a:xfrm>
        </p:spPr>
        <p:txBody>
          <a:bodyPr/>
          <a:lstStyle>
            <a:lvl1pPr>
              <a:tabLst>
                <a:tab pos="936000" algn="l"/>
              </a:tabLst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title, tab for first line indent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C693FA-5D05-4C1F-8558-FBF0F1B4B0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0062" y="6250512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804FBC7-9C3E-4D1D-B918-9B6E55CB4A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5084763"/>
            <a:ext cx="54864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1AC2EDD-D666-4150-9ABF-DE1FAABE1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14" y="6137500"/>
            <a:ext cx="1435438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19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501650"/>
            <a:ext cx="5467350" cy="5135563"/>
          </a:xfrm>
          <a:noFill/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40DA269-FA7A-44B3-BAB8-307D66285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62" y="2732088"/>
            <a:ext cx="5484813" cy="2125662"/>
          </a:xfrm>
        </p:spPr>
        <p:txBody>
          <a:bodyPr/>
          <a:lstStyle>
            <a:lvl1pPr>
              <a:tabLst>
                <a:tab pos="936000" algn="l"/>
              </a:tabLst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title, tab for first line indent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60E0E-D53B-47E2-9695-6AA917F7B7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0062" y="6252276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7DD9DDB-5F46-40A0-A8FA-05AFD85DDCF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5084763"/>
            <a:ext cx="54864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223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399" y="1950097"/>
            <a:ext cx="5484475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4788" y="1950097"/>
            <a:ext cx="5465562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170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400" y="1950098"/>
            <a:ext cx="3560400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7201" y="1950097"/>
            <a:ext cx="7363150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0AB295-B1DB-4A8F-98EB-8D0294F09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85559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50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35607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6138" y="1950097"/>
            <a:ext cx="35607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31175" y="1950097"/>
            <a:ext cx="3559175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732088"/>
            <a:ext cx="5473700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940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0997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048F7A2-A910-4758-AA3D-CD67AF0CD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47" y="6057799"/>
            <a:ext cx="1904400" cy="4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95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399" y="1501255"/>
            <a:ext cx="5484476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5550" y="1501255"/>
            <a:ext cx="546480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00399" y="3678175"/>
            <a:ext cx="5484476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F9FA52E-E6B6-497B-8CDF-4291B6C70B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25550" y="3678175"/>
            <a:ext cx="546480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35A655-0007-42B8-9AAE-D572D30C6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4178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399" y="501649"/>
            <a:ext cx="11189951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399" y="1943100"/>
            <a:ext cx="11189951" cy="36902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36AB1-5F87-45A0-A4D3-ACB62D87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C2C57-2A89-4D06-932E-353E043E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C0878BA1-CFB4-4349-B120-1867D280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6D4F2E-FFF6-4D94-A0A4-43A43FCD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0EAA6D-6226-4D0B-A23A-3D2469B6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C3750702-865E-424E-BDAE-F6B87694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17D30-3C3B-4E02-956C-526F8057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CD91E-E870-45AB-B6B3-21B3C547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F0E3E31-9EAD-4ECD-A589-4F158B73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4308475"/>
            <a:ext cx="10491788" cy="1318735"/>
          </a:xfr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C7CED-62BB-4D41-91E8-AED15ACB4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64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w.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4308474"/>
            <a:ext cx="10491788" cy="1323975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6CDA879-E7F2-4945-8A09-C6477E28A6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563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325290" y="1439372"/>
            <a:ext cx="2917403" cy="47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A. Insert corporate picture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right Templafy pane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picture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C.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copied picture</a:t>
            </a:r>
            <a:endParaRPr lang="en-GB" altLang="da-DK" sz="900" noProof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paste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viewing of guides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their default settings</a:t>
            </a: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481014" y="464888"/>
            <a:ext cx="11072810" cy="629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07139" y="1439372"/>
            <a:ext cx="2412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 New Slide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 layouts</a:t>
            </a:r>
            <a:endParaRPr lang="en-GB" sz="900" noProof="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</a:t>
            </a:r>
            <a:b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will be applied to the new slide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849935" y="1439372"/>
            <a:ext cx="2412000" cy="43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hold down the Shift button and click on the placeholder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7291" y="2308484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7291" y="4038223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757291" y="4861989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16372" y="5282559"/>
            <a:ext cx="492452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028244" y="2583743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072982" y="3558164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072394" y="1479976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86326" y="2593712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186326" y="3510628"/>
            <a:ext cx="359695" cy="335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4EB944-268B-4588-9575-20967FF1FD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57291" y="3179601"/>
            <a:ext cx="257143" cy="285714"/>
          </a:xfrm>
          <a:prstGeom prst="rect">
            <a:avLst/>
          </a:prstGeom>
        </p:spPr>
      </p:pic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C47240A8-F4C6-438F-B627-9F10AF77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CE7E8215-C535-47A6-A19E-191CCD62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B1580671-F9A8-48F5-99CE-4A5C1575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73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E74B-626F-465C-B06C-785AFFAEB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597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AE93B-7779-4586-A04A-11803AE7F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388"/>
            </a:lvl1pPr>
            <a:lvl2pPr marL="454917" indent="0" algn="ctr">
              <a:buNone/>
              <a:defRPr sz="1990"/>
            </a:lvl2pPr>
            <a:lvl3pPr marL="909834" indent="0" algn="ctr">
              <a:buNone/>
              <a:defRPr sz="1791"/>
            </a:lvl3pPr>
            <a:lvl4pPr marL="1364751" indent="0" algn="ctr">
              <a:buNone/>
              <a:defRPr sz="1592"/>
            </a:lvl4pPr>
            <a:lvl5pPr marL="1819667" indent="0" algn="ctr">
              <a:buNone/>
              <a:defRPr sz="1592"/>
            </a:lvl5pPr>
            <a:lvl6pPr marL="2274584" indent="0" algn="ctr">
              <a:buNone/>
              <a:defRPr sz="1592"/>
            </a:lvl6pPr>
            <a:lvl7pPr marL="2729501" indent="0" algn="ctr">
              <a:buNone/>
              <a:defRPr sz="1592"/>
            </a:lvl7pPr>
            <a:lvl8pPr marL="3184418" indent="0" algn="ctr">
              <a:buNone/>
              <a:defRPr sz="1592"/>
            </a:lvl8pPr>
            <a:lvl9pPr marL="3639335" indent="0" algn="ctr">
              <a:buNone/>
              <a:defRPr sz="159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32ED-A8B6-4038-B97B-6185F56D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93C57-D35E-4B90-A17E-7BA9CD13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6AAA-BD56-4A4F-8072-A71E9C59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35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25EC-1CEB-46D0-9BF0-89A065CB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B43B-C25A-44B0-A654-8A95B878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E0537-9D0B-4433-BFCB-26FC4A6B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23700-E662-414F-BF28-7BE367D4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41208-B8A0-4F71-A9E3-7BF21821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0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2" y="1943100"/>
            <a:ext cx="954087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1.00</a:t>
            </a:r>
          </a:p>
          <a:p>
            <a:pPr lvl="1"/>
            <a:r>
              <a:rPr lang="en-GB" noProof="0" dirty="0"/>
              <a:t>2.00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1637" y="1943100"/>
            <a:ext cx="4546601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D98D28-9108-4EC2-92D0-619C856BF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AFE2-94B2-466F-A193-803ACE99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7B7C9-CA38-4FAF-8FE3-D67652D0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96EB1-8B49-453B-ABE8-049918D3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5BEB8-A2B2-4FB6-937C-66EA3973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BCF19-6F0E-4735-AECB-E90948BB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16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9848-EEB0-434F-974F-D8E4FDA5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C246D-FD87-429E-BB3B-2C59A5CFB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CA92B-A3A3-4F0B-9E1F-9B4B666F7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F3510-49E7-44D3-82F7-408F21A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C3304-8208-4AD8-9293-323D7F3B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E9709-C054-461D-A7B7-777F17A2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37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F419-FF25-47DE-9282-27315486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3D6C5-F448-4B78-B8C6-94E5BF928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B9D36-F604-4809-B784-4FCD8E93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F0957-63A4-4922-B1EC-E0F87E424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ED6FA-63B6-498D-B9D5-33E197F80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C8F92-63CA-4767-8541-4A79F1D7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806A16-704C-4AE1-B654-C6F15222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7A3DD-B88E-4C8D-B5BC-CFDD4A26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628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4EEDC-AE0A-48F8-9D97-CDDC3A94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486C4-EFDC-4233-839C-85061A2E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C96AF-4E4F-43ED-B89E-B21CC5CA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4F695-2E3C-4C99-92C0-866486F2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46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C11EC-5C62-4797-BE23-33404936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FC191-B276-4C31-9FF1-9E9E016C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6F9FD-AB84-4AE2-B6CB-ADA4AB8A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64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848F-8E51-4944-9890-7A345A0D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AEBB7-8BB2-4F83-AD46-C7AF57A4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1C20F-9A93-4B4C-9CC1-E97339E3D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4E7B0-7B91-4CA2-9202-9B2A76AC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053AF-607B-4FCE-9904-C9EEBFED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5BAC7-8978-4A25-B794-00AC96DD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56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172F-1ABD-4635-94A9-AC302432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E167C-624D-48FA-88BE-3241EFA5C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B0F78-5557-4E26-B6A1-2BE9B240A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16656-8E33-4073-BFCD-ABF199AD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34ABE-11AC-4F91-B843-E83AD98F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C1112-0029-4D76-927A-E04FA473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22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F2FD-F255-43CD-AAD2-151AA4C6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626C3-BE4E-46C4-A3F5-5DFE6B284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B78E-530E-44F0-8FAE-572409F4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3186A-D1F2-4ED0-A2BE-98B19250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D318-3FA1-445B-81C8-7A4FECD1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280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F080A6-787E-4458-8231-56CC710F0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654EA-D1E2-42F1-8477-1852DF837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179A7-2A9D-40DD-AC10-19633DEC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8EAC-1AEC-47EE-8165-076C08F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E3E4-8E14-4CA9-B270-22F19079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2" y="1943101"/>
            <a:ext cx="954087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1.00</a:t>
            </a:r>
          </a:p>
          <a:p>
            <a:pPr lvl="1"/>
            <a:r>
              <a:rPr lang="en-GB" noProof="0" dirty="0"/>
              <a:t>2.00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1637" y="1943101"/>
            <a:ext cx="4546601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64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6334-9261-4B58-9174-1059920D6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501649"/>
            <a:ext cx="5484476" cy="1990726"/>
          </a:xfrm>
        </p:spPr>
        <p:txBody>
          <a:bodyPr/>
          <a:lstStyle>
            <a:lvl1pPr marL="0" indent="0">
              <a:buFontTx/>
              <a:buNone/>
              <a:tabLst>
                <a:tab pos="936000" algn="l"/>
              </a:tabLst>
              <a:defRPr sz="4000"/>
            </a:lvl1pPr>
          </a:lstStyle>
          <a:p>
            <a:r>
              <a:rPr lang="en-GB" noProof="0" dirty="0"/>
              <a:t>Click to add title, tab for first line indent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7E6BB-0526-4ECF-A7B6-F012FA93D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E9849-36F9-4EC3-BE81-D2FC41D39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B67E9-4625-4D5C-A0BB-D895986FA2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BAD38D-0859-4790-A878-F926B90F3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3521075"/>
            <a:ext cx="7375525" cy="211613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j-lt"/>
              </a:defRPr>
            </a:lvl2pPr>
            <a:lvl3pPr marL="180000" indent="-180000"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17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66754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0"/>
            <a:ext cx="6675437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501650"/>
            <a:ext cx="3560763" cy="513556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99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8870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0"/>
            <a:ext cx="6675437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1943100"/>
            <a:ext cx="3560763" cy="369411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2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43099"/>
            <a:ext cx="546480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5550" y="1943099"/>
            <a:ext cx="546480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27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99" y="1943739"/>
            <a:ext cx="11189951" cy="3689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Subhead</a:t>
            </a:r>
          </a:p>
          <a:p>
            <a:pPr lvl="4"/>
            <a:r>
              <a:rPr lang="en-GB" noProof="0" dirty="0"/>
              <a:t>Level 5, headline</a:t>
            </a:r>
          </a:p>
          <a:p>
            <a:pPr lvl="5"/>
            <a:r>
              <a:rPr lang="en-GB" noProof="0" dirty="0"/>
              <a:t>Level 6, headline</a:t>
            </a:r>
          </a:p>
          <a:p>
            <a:pPr lvl="6"/>
            <a:r>
              <a:rPr lang="en-GB" noProof="0" dirty="0"/>
              <a:t>Level 7, note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99" y="501649"/>
            <a:ext cx="11189951" cy="930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E21F396F-4C1D-4B71-97C4-1BDE0CB2C01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219200" y="6278621"/>
            <a:ext cx="3285369" cy="18542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A67AAF6D-173F-4FC5-B3DD-15256B6A2F3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02197" y="6278622"/>
            <a:ext cx="412039" cy="185426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5" name="Group 4">
            <a:extLst>
              <a:ext uri="{FF2B5EF4-FFF2-40B4-BE49-F238E27FC236}">
                <a16:creationId xmlns:a16="http://schemas.microsoft.com/office/drawing/2014/main" id="{255E078E-B243-42A1-B589-8CC503A66B4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28F624D4-6986-4E93-887C-A0690C5C4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78D85899-D3DF-418A-8091-4FB0F6F8A2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49738F52-8D2A-4C28-8FB7-92D64EFA84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645BA9F4-DF1F-44D7-A473-6FAC6F2843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EC290DBF-B2E4-4B81-BFB4-65201D801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8B539F7E-96A0-4BA9-9D11-BACEE5DEB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111170EC-B87D-481F-8FDC-276480533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06361CD5-F024-4F59-A5DB-73C2182D5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61512BDD-E313-4203-808B-6ECBEE0B5BB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grpSp>
        <p:nvGrpSpPr>
          <p:cNvPr id="114" name="Group 113" hidden="1">
            <a:extLst>
              <a:ext uri="{FF2B5EF4-FFF2-40B4-BE49-F238E27FC236}">
                <a16:creationId xmlns:a16="http://schemas.microsoft.com/office/drawing/2014/main" id="{A709D695-914B-4705-8AC6-A94C2721C5E6}"/>
              </a:ext>
            </a:extLst>
          </p:cNvPr>
          <p:cNvGrpSpPr/>
          <p:nvPr userDrawn="1"/>
        </p:nvGrpSpPr>
        <p:grpSpPr>
          <a:xfrm>
            <a:off x="500062" y="501647"/>
            <a:ext cx="11194852" cy="5862641"/>
            <a:chOff x="500062" y="501647"/>
            <a:chExt cx="11194852" cy="586264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94117C3-ACEB-4551-92D6-E8776CE33870}"/>
                </a:ext>
              </a:extLst>
            </p:cNvPr>
            <p:cNvSpPr/>
            <p:nvPr/>
          </p:nvSpPr>
          <p:spPr>
            <a:xfrm>
              <a:off x="50462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B4EA52B-9F03-4154-94D6-DCF629E0A517}"/>
                </a:ext>
              </a:extLst>
            </p:cNvPr>
            <p:cNvSpPr/>
            <p:nvPr/>
          </p:nvSpPr>
          <p:spPr>
            <a:xfrm>
              <a:off x="1456839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DABCB14-BA75-4B31-8404-F842D634C5FA}"/>
                </a:ext>
              </a:extLst>
            </p:cNvPr>
            <p:cNvSpPr/>
            <p:nvPr/>
          </p:nvSpPr>
          <p:spPr>
            <a:xfrm>
              <a:off x="8122316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22E1F28-617C-42B1-A6FF-BB511F216035}"/>
                </a:ext>
              </a:extLst>
            </p:cNvPr>
            <p:cNvSpPr/>
            <p:nvPr/>
          </p:nvSpPr>
          <p:spPr>
            <a:xfrm>
              <a:off x="9074527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69EDA3C-B72E-4595-A9E9-C52463512844}"/>
                </a:ext>
              </a:extLst>
            </p:cNvPr>
            <p:cNvSpPr/>
            <p:nvPr/>
          </p:nvSpPr>
          <p:spPr>
            <a:xfrm>
              <a:off x="1002673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89C1C4C-D89D-4FF0-935C-26D17097F22D}"/>
                </a:ext>
              </a:extLst>
            </p:cNvPr>
            <p:cNvSpPr/>
            <p:nvPr/>
          </p:nvSpPr>
          <p:spPr>
            <a:xfrm>
              <a:off x="109789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520FBBD-719C-461F-A18E-15DEEF9344D5}"/>
                </a:ext>
              </a:extLst>
            </p:cNvPr>
            <p:cNvSpPr/>
            <p:nvPr/>
          </p:nvSpPr>
          <p:spPr>
            <a:xfrm>
              <a:off x="7170105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8152350-997B-4F9F-AF5B-0640D5A22D60}"/>
                </a:ext>
              </a:extLst>
            </p:cNvPr>
            <p:cNvSpPr/>
            <p:nvPr/>
          </p:nvSpPr>
          <p:spPr>
            <a:xfrm>
              <a:off x="6217894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E7E2C06-3591-4F16-A6C9-26D03AFE7A9F}"/>
                </a:ext>
              </a:extLst>
            </p:cNvPr>
            <p:cNvSpPr/>
            <p:nvPr/>
          </p:nvSpPr>
          <p:spPr>
            <a:xfrm>
              <a:off x="5265683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D92D19D-15E4-4E02-9555-F731FC602CCC}"/>
                </a:ext>
              </a:extLst>
            </p:cNvPr>
            <p:cNvSpPr/>
            <p:nvPr/>
          </p:nvSpPr>
          <p:spPr>
            <a:xfrm>
              <a:off x="4313472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A5793D9-80BF-4104-A4AB-DD353A2513BA}"/>
                </a:ext>
              </a:extLst>
            </p:cNvPr>
            <p:cNvSpPr/>
            <p:nvPr/>
          </p:nvSpPr>
          <p:spPr>
            <a:xfrm>
              <a:off x="3361261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298F0B0-8A2D-4275-9CBC-81577EF8011C}"/>
                </a:ext>
              </a:extLst>
            </p:cNvPr>
            <p:cNvSpPr/>
            <p:nvPr/>
          </p:nvSpPr>
          <p:spPr>
            <a:xfrm>
              <a:off x="24090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6FF5141-D9A4-40D9-AE0A-9FAA2ECE1656}"/>
                </a:ext>
              </a:extLst>
            </p:cNvPr>
            <p:cNvSpPr/>
            <p:nvPr/>
          </p:nvSpPr>
          <p:spPr>
            <a:xfrm>
              <a:off x="500062" y="194373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254B338-3EBA-4D36-86E8-9C09EF7C02B8}"/>
                </a:ext>
              </a:extLst>
            </p:cNvPr>
            <p:cNvSpPr/>
            <p:nvPr/>
          </p:nvSpPr>
          <p:spPr>
            <a:xfrm>
              <a:off x="500062" y="273316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E8AE6C3-0AFF-40F6-88C7-3A7C8A014488}"/>
                </a:ext>
              </a:extLst>
            </p:cNvPr>
            <p:cNvSpPr/>
            <p:nvPr/>
          </p:nvSpPr>
          <p:spPr>
            <a:xfrm>
              <a:off x="500062" y="352259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3E9EF65-B326-497A-9EE0-EFC57318F203}"/>
                </a:ext>
              </a:extLst>
            </p:cNvPr>
            <p:cNvSpPr/>
            <p:nvPr/>
          </p:nvSpPr>
          <p:spPr>
            <a:xfrm>
              <a:off x="500062" y="4309364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A518688-2A30-4B00-97FA-A9EA1D196D35}"/>
                </a:ext>
              </a:extLst>
            </p:cNvPr>
            <p:cNvSpPr/>
            <p:nvPr/>
          </p:nvSpPr>
          <p:spPr>
            <a:xfrm>
              <a:off x="500062" y="5084795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F693842-B64A-4087-9E5F-5199914B2E05}"/>
                </a:ext>
              </a:extLst>
            </p:cNvPr>
            <p:cNvSpPr/>
            <p:nvPr/>
          </p:nvSpPr>
          <p:spPr>
            <a:xfrm>
              <a:off x="500063" y="501647"/>
              <a:ext cx="11190287" cy="93097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8F30AF6-28B5-31A8-100F-E56656E3B1A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165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4" r:id="rId2"/>
    <p:sldLayoutId id="2147483780" r:id="rId3"/>
    <p:sldLayoutId id="2147483737" r:id="rId4"/>
    <p:sldLayoutId id="2147483757" r:id="rId5"/>
    <p:sldLayoutId id="2147483770" r:id="rId6"/>
    <p:sldLayoutId id="2147483741" r:id="rId7"/>
    <p:sldLayoutId id="2147483778" r:id="rId8"/>
    <p:sldLayoutId id="2147483759" r:id="rId9"/>
    <p:sldLayoutId id="2147483761" r:id="rId10"/>
    <p:sldLayoutId id="2147483760" r:id="rId11"/>
    <p:sldLayoutId id="2147483758" r:id="rId12"/>
    <p:sldLayoutId id="2147483779" r:id="rId13"/>
    <p:sldLayoutId id="2147483771" r:id="rId14"/>
    <p:sldLayoutId id="2147483772" r:id="rId15"/>
    <p:sldLayoutId id="2147483773" r:id="rId16"/>
    <p:sldLayoutId id="2147483777" r:id="rId17"/>
    <p:sldLayoutId id="2147483776" r:id="rId18"/>
    <p:sldLayoutId id="2147483765" r:id="rId19"/>
    <p:sldLayoutId id="2147483739" r:id="rId20"/>
    <p:sldLayoutId id="2147483755" r:id="rId21"/>
    <p:sldLayoutId id="2147483766" r:id="rId22"/>
    <p:sldLayoutId id="2147483762" r:id="rId23"/>
    <p:sldLayoutId id="2147483763" r:id="rId24"/>
    <p:sldLayoutId id="2147483775" r:id="rId25"/>
    <p:sldLayoutId id="2147483774" r:id="rId26"/>
    <p:sldLayoutId id="2147483768" r:id="rId27"/>
    <p:sldLayoutId id="2147483767" r:id="rId28"/>
    <p:sldLayoutId id="2147483734" r:id="rId29"/>
    <p:sldLayoutId id="2147483764" r:id="rId30"/>
    <p:sldLayoutId id="2147483732" r:id="rId31"/>
    <p:sldLayoutId id="2147483743" r:id="rId32"/>
    <p:sldLayoutId id="2147483744" r:id="rId33"/>
    <p:sldLayoutId id="2147483769" r:id="rId34"/>
    <p:sldLayoutId id="2147483756" r:id="rId35"/>
    <p:sldLayoutId id="2147483750" r:id="rId36"/>
    <p:sldLayoutId id="2147483751" r:id="rId3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350" i="1" kern="1200">
          <a:solidFill>
            <a:schemeClr val="tx1"/>
          </a:solidFill>
          <a:latin typeface="Maersk Headline Office" panose="00000500000000000000" pitchFamily="2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6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500" b="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000" kern="1200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" userDrawn="1">
          <p15:clr>
            <a:srgbClr val="F26B43"/>
          </p15:clr>
        </p15:guide>
        <p15:guide id="3" orient="horz" pos="315" userDrawn="1">
          <p15:clr>
            <a:srgbClr val="F26B43"/>
          </p15:clr>
        </p15:guide>
        <p15:guide id="4" orient="horz" pos="4009" userDrawn="1">
          <p15:clr>
            <a:srgbClr val="F26B43"/>
          </p15:clr>
        </p15:guide>
        <p15:guide id="5" pos="917" userDrawn="1">
          <p15:clr>
            <a:srgbClr val="F26B43"/>
          </p15:clr>
        </p15:guide>
        <p15:guide id="6" pos="1368" userDrawn="1">
          <p15:clr>
            <a:srgbClr val="F26B43"/>
          </p15:clr>
        </p15:guide>
        <p15:guide id="7" pos="5116" userDrawn="1">
          <p15:clr>
            <a:srgbClr val="F26B43"/>
          </p15:clr>
        </p15:guide>
        <p15:guide id="8" pos="5567" userDrawn="1">
          <p15:clr>
            <a:srgbClr val="F26B43"/>
          </p15:clr>
        </p15:guide>
        <p15:guide id="9" pos="5716" userDrawn="1">
          <p15:clr>
            <a:srgbClr val="F26B43"/>
          </p15:clr>
        </p15:guide>
        <p15:guide id="10" pos="6167" userDrawn="1">
          <p15:clr>
            <a:srgbClr val="F26B43"/>
          </p15:clr>
        </p15:guide>
        <p15:guide id="11" pos="6316" userDrawn="1">
          <p15:clr>
            <a:srgbClr val="F26B43"/>
          </p15:clr>
        </p15:guide>
        <p15:guide id="12" pos="6767" userDrawn="1">
          <p15:clr>
            <a:srgbClr val="F26B43"/>
          </p15:clr>
        </p15:guide>
        <p15:guide id="13" pos="6915" userDrawn="1">
          <p15:clr>
            <a:srgbClr val="F26B43"/>
          </p15:clr>
        </p15:guide>
        <p15:guide id="15" pos="4516" userDrawn="1">
          <p15:clr>
            <a:srgbClr val="F26B43"/>
          </p15:clr>
        </p15:guide>
        <p15:guide id="16" pos="4967" userDrawn="1">
          <p15:clr>
            <a:srgbClr val="F26B43"/>
          </p15:clr>
        </p15:guide>
        <p15:guide id="17" pos="3916" userDrawn="1">
          <p15:clr>
            <a:srgbClr val="F26B43"/>
          </p15:clr>
        </p15:guide>
        <p15:guide id="18" pos="4367" userDrawn="1">
          <p15:clr>
            <a:srgbClr val="F26B43"/>
          </p15:clr>
        </p15:guide>
        <p15:guide id="19" pos="3316" userDrawn="1">
          <p15:clr>
            <a:srgbClr val="F26B43"/>
          </p15:clr>
        </p15:guide>
        <p15:guide id="20" pos="3767" userDrawn="1">
          <p15:clr>
            <a:srgbClr val="F26B43"/>
          </p15:clr>
        </p15:guide>
        <p15:guide id="21" pos="2717" userDrawn="1">
          <p15:clr>
            <a:srgbClr val="F26B43"/>
          </p15:clr>
        </p15:guide>
        <p15:guide id="22" pos="3168" userDrawn="1">
          <p15:clr>
            <a:srgbClr val="F26B43"/>
          </p15:clr>
        </p15:guide>
        <p15:guide id="23" pos="2117" userDrawn="1">
          <p15:clr>
            <a:srgbClr val="F26B43"/>
          </p15:clr>
        </p15:guide>
        <p15:guide id="24" pos="2568" userDrawn="1">
          <p15:clr>
            <a:srgbClr val="F26B43"/>
          </p15:clr>
        </p15:guide>
        <p15:guide id="25" pos="1517" userDrawn="1">
          <p15:clr>
            <a:srgbClr val="F26B43"/>
          </p15:clr>
        </p15:guide>
        <p15:guide id="26" pos="1968" userDrawn="1">
          <p15:clr>
            <a:srgbClr val="F26B43"/>
          </p15:clr>
        </p15:guide>
        <p15:guide id="28" pos="7363" userDrawn="1">
          <p15:clr>
            <a:srgbClr val="F26B43"/>
          </p15:clr>
        </p15:guide>
        <p15:guide id="29" orient="horz" pos="1224" userDrawn="1">
          <p15:clr>
            <a:srgbClr val="F26B43"/>
          </p15:clr>
        </p15:guide>
        <p15:guide id="30" orient="horz" pos="1570" userDrawn="1">
          <p15:clr>
            <a:srgbClr val="F26B43"/>
          </p15:clr>
        </p15:guide>
        <p15:guide id="31" orient="horz" pos="1721" userDrawn="1">
          <p15:clr>
            <a:srgbClr val="F26B43"/>
          </p15:clr>
        </p15:guide>
        <p15:guide id="32" orient="horz" pos="2067" userDrawn="1">
          <p15:clr>
            <a:srgbClr val="F26B43"/>
          </p15:clr>
        </p15:guide>
        <p15:guide id="33" orient="horz" pos="2218" userDrawn="1">
          <p15:clr>
            <a:srgbClr val="F26B43"/>
          </p15:clr>
        </p15:guide>
        <p15:guide id="34" orient="horz" pos="2564" userDrawn="1">
          <p15:clr>
            <a:srgbClr val="F26B43"/>
          </p15:clr>
        </p15:guide>
        <p15:guide id="35" orient="horz" pos="2714" userDrawn="1">
          <p15:clr>
            <a:srgbClr val="F26B43"/>
          </p15:clr>
        </p15:guide>
        <p15:guide id="36" orient="horz" pos="3060" userDrawn="1">
          <p15:clr>
            <a:srgbClr val="F26B43"/>
          </p15:clr>
        </p15:guide>
        <p15:guide id="37" orient="horz" pos="3203" userDrawn="1">
          <p15:clr>
            <a:srgbClr val="F26B43"/>
          </p15:clr>
        </p15:guide>
        <p15:guide id="38" orient="horz" pos="3548" userDrawn="1">
          <p15:clr>
            <a:srgbClr val="F26B43"/>
          </p15:clr>
        </p15:guide>
        <p15:guide id="39" pos="315" userDrawn="1">
          <p15:clr>
            <a:srgbClr val="F26B43"/>
          </p15:clr>
        </p15:guide>
        <p15:guide id="40" pos="7364" userDrawn="1">
          <p15:clr>
            <a:srgbClr val="F26B43"/>
          </p15:clr>
        </p15:guide>
        <p15:guide id="41" orient="horz" pos="902" userDrawn="1">
          <p15:clr>
            <a:srgbClr val="F26B43"/>
          </p15:clr>
        </p15:guide>
        <p15:guide id="42" orient="horz" pos="2160" userDrawn="1">
          <p15:clr>
            <a:srgbClr val="000000"/>
          </p15:clr>
        </p15:guide>
        <p15:guide id="43" pos="3840" userDrawn="1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D1BE73F-3028-47B8-8E80-0DB1911AA6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04320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D1BE73F-3028-47B8-8E80-0DB1911AA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85F8AF3-2C21-41C2-995E-156B38AC7E5B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378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611BD-CF93-4811-8F64-D577A469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00373-5594-4FCA-BDC0-E21174208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1DBE-EBD1-47EC-BCB5-2F4DA3F13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1B86-FCCB-46A4-B803-A451FE26E2C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DBEFE-2441-43AF-89BB-90F0A69FC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F7E8-3298-4361-8B33-ADB59A3EC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B71F-9B9C-4AC2-81B8-6A3F7E53229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C154A-08E2-432E-AB5B-681AF558A11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165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12143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DB3425-ACF6-4425-B14F-B829B41D44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05" y="18525"/>
          <a:ext cx="1580" cy="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DB3425-ACF6-4425-B14F-B829B41D44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05" y="18525"/>
                        <a:ext cx="1580" cy="1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1A8CA03-CA26-4291-8F9F-9BDAF21DD391}"/>
              </a:ext>
            </a:extLst>
          </p:cNvPr>
          <p:cNvGrpSpPr/>
          <p:nvPr/>
        </p:nvGrpSpPr>
        <p:grpSpPr>
          <a:xfrm>
            <a:off x="5759012" y="1790403"/>
            <a:ext cx="2865768" cy="1195813"/>
            <a:chOff x="5892799" y="812799"/>
            <a:chExt cx="2880000" cy="119877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93EBFF5-82AA-45A9-AE02-2D596F59A020}"/>
                </a:ext>
              </a:extLst>
            </p:cNvPr>
            <p:cNvCxnSpPr/>
            <p:nvPr/>
          </p:nvCxnSpPr>
          <p:spPr>
            <a:xfrm>
              <a:off x="5892799" y="812799"/>
              <a:ext cx="28800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498AFE-E80C-4B1C-A4AE-90F06C65A0ED}"/>
                </a:ext>
              </a:extLst>
            </p:cNvPr>
            <p:cNvSpPr txBox="1"/>
            <p:nvPr/>
          </p:nvSpPr>
          <p:spPr>
            <a:xfrm>
              <a:off x="5892800" y="821262"/>
              <a:ext cx="1888067" cy="58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9834"/>
              <a:r>
                <a:rPr lang="en-US" sz="1596">
                  <a:solidFill>
                    <a:srgbClr val="ED7D31"/>
                  </a:solidFill>
                  <a:latin typeface="Maersk Text" panose="00000500000000000000" pitchFamily="2" charset="0"/>
                </a:rPr>
                <a:t>Revenue</a:t>
              </a:r>
            </a:p>
            <a:p>
              <a:pPr defTabSz="909834"/>
              <a:endParaRPr lang="en-GB" sz="1596">
                <a:solidFill>
                  <a:prstClr val="black"/>
                </a:solidFill>
                <a:latin typeface="Maersk Text" panose="000005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E43FD8-0364-4B8E-859E-82F9ADC9C77C}"/>
                </a:ext>
              </a:extLst>
            </p:cNvPr>
            <p:cNvSpPr txBox="1"/>
            <p:nvPr/>
          </p:nvSpPr>
          <p:spPr>
            <a:xfrm>
              <a:off x="5892800" y="1263424"/>
              <a:ext cx="2192867" cy="74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9834">
                <a:lnSpc>
                  <a:spcPts val="2488"/>
                </a:lnSpc>
              </a:pPr>
              <a:r>
                <a:rPr lang="en-US" sz="2394" dirty="0">
                  <a:solidFill>
                    <a:prstClr val="black"/>
                  </a:solidFill>
                  <a:latin typeface="Maersk Text" panose="00000500000000000000" pitchFamily="2" charset="0"/>
                </a:rPr>
                <a:t>BHD 35.9mn</a:t>
              </a:r>
            </a:p>
            <a:p>
              <a:pPr defTabSz="909834">
                <a:lnSpc>
                  <a:spcPts val="2488"/>
                </a:lnSpc>
              </a:pPr>
              <a:r>
                <a:rPr lang="en-US" sz="1596" dirty="0">
                  <a:solidFill>
                    <a:prstClr val="black"/>
                  </a:solidFill>
                  <a:latin typeface="Maersk Text" panose="00000500000000000000" pitchFamily="2" charset="0"/>
                </a:rPr>
                <a:t>(-4%)</a:t>
              </a:r>
              <a:r>
                <a:rPr lang="en-US" sz="2394" dirty="0">
                  <a:solidFill>
                    <a:prstClr val="black"/>
                  </a:solidFill>
                  <a:latin typeface="Maersk Text" panose="00000500000000000000" pitchFamily="2" charset="0"/>
                </a:rPr>
                <a:t> </a:t>
              </a:r>
              <a:endParaRPr lang="en-GB" sz="2394" dirty="0">
                <a:solidFill>
                  <a:prstClr val="black"/>
                </a:solidFill>
                <a:latin typeface="Maersk Text" panose="000005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B5D755-0C3B-4273-8E1E-95F1591624EB}"/>
              </a:ext>
            </a:extLst>
          </p:cNvPr>
          <p:cNvGrpSpPr/>
          <p:nvPr/>
        </p:nvGrpSpPr>
        <p:grpSpPr>
          <a:xfrm>
            <a:off x="8850926" y="1786964"/>
            <a:ext cx="2865768" cy="1195813"/>
            <a:chOff x="5892799" y="812799"/>
            <a:chExt cx="2880000" cy="119877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7AE70A7-AAF5-4951-9178-3FEF77EB7ECF}"/>
                </a:ext>
              </a:extLst>
            </p:cNvPr>
            <p:cNvCxnSpPr/>
            <p:nvPr/>
          </p:nvCxnSpPr>
          <p:spPr>
            <a:xfrm>
              <a:off x="5892799" y="812799"/>
              <a:ext cx="28800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83C919-9017-4511-8A4C-E4057FC81B11}"/>
                </a:ext>
              </a:extLst>
            </p:cNvPr>
            <p:cNvSpPr txBox="1"/>
            <p:nvPr/>
          </p:nvSpPr>
          <p:spPr>
            <a:xfrm>
              <a:off x="5892800" y="821262"/>
              <a:ext cx="1888067" cy="58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9834"/>
              <a:r>
                <a:rPr lang="en-US" sz="1596">
                  <a:solidFill>
                    <a:srgbClr val="ED7D31"/>
                  </a:solidFill>
                  <a:latin typeface="Maersk Text" panose="00000500000000000000" pitchFamily="2" charset="0"/>
                </a:rPr>
                <a:t>Operating Profit</a:t>
              </a:r>
            </a:p>
            <a:p>
              <a:pPr defTabSz="909834"/>
              <a:endParaRPr lang="en-GB" sz="1596">
                <a:solidFill>
                  <a:prstClr val="black"/>
                </a:solidFill>
                <a:latin typeface="Maersk Text" panose="000005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005D8C-DC0C-4230-A83F-51A80E59CFC5}"/>
                </a:ext>
              </a:extLst>
            </p:cNvPr>
            <p:cNvSpPr txBox="1"/>
            <p:nvPr/>
          </p:nvSpPr>
          <p:spPr>
            <a:xfrm>
              <a:off x="5892800" y="1263424"/>
              <a:ext cx="2192867" cy="74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9834">
                <a:lnSpc>
                  <a:spcPts val="2488"/>
                </a:lnSpc>
              </a:pPr>
              <a:r>
                <a:rPr lang="en-US" sz="2394" dirty="0">
                  <a:solidFill>
                    <a:prstClr val="black"/>
                  </a:solidFill>
                  <a:latin typeface="Maersk Text" panose="00000500000000000000" pitchFamily="2" charset="0"/>
                </a:rPr>
                <a:t>BHD 8.1mn</a:t>
              </a:r>
            </a:p>
            <a:p>
              <a:pPr defTabSz="909834">
                <a:lnSpc>
                  <a:spcPts val="2488"/>
                </a:lnSpc>
              </a:pPr>
              <a:r>
                <a:rPr lang="en-US" sz="1596" dirty="0">
                  <a:solidFill>
                    <a:prstClr val="black"/>
                  </a:solidFill>
                  <a:latin typeface="Maersk Text" panose="00000500000000000000" pitchFamily="2" charset="0"/>
                </a:rPr>
                <a:t>(-15%)</a:t>
              </a:r>
              <a:r>
                <a:rPr lang="en-US" sz="2394" dirty="0">
                  <a:solidFill>
                    <a:prstClr val="black"/>
                  </a:solidFill>
                  <a:latin typeface="Maersk Text" panose="00000500000000000000" pitchFamily="2" charset="0"/>
                </a:rPr>
                <a:t> </a:t>
              </a:r>
              <a:endParaRPr lang="en-GB" sz="2394" dirty="0">
                <a:solidFill>
                  <a:prstClr val="black"/>
                </a:solidFill>
                <a:latin typeface="Maersk Text" panose="000005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9A2F3D-F2EB-4A9C-8499-2641EE88C15E}"/>
              </a:ext>
            </a:extLst>
          </p:cNvPr>
          <p:cNvGrpSpPr/>
          <p:nvPr/>
        </p:nvGrpSpPr>
        <p:grpSpPr>
          <a:xfrm>
            <a:off x="5759012" y="3335542"/>
            <a:ext cx="3100338" cy="1195813"/>
            <a:chOff x="5892799" y="812799"/>
            <a:chExt cx="3115735" cy="11987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DF00440-ED91-498F-AFF3-63A625147C31}"/>
                </a:ext>
              </a:extLst>
            </p:cNvPr>
            <p:cNvCxnSpPr/>
            <p:nvPr/>
          </p:nvCxnSpPr>
          <p:spPr>
            <a:xfrm>
              <a:off x="5892799" y="812799"/>
              <a:ext cx="28800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CD0292-8387-41B8-AFAE-B4BF5EF812BE}"/>
                </a:ext>
              </a:extLst>
            </p:cNvPr>
            <p:cNvSpPr txBox="1"/>
            <p:nvPr/>
          </p:nvSpPr>
          <p:spPr>
            <a:xfrm>
              <a:off x="5892800" y="821262"/>
              <a:ext cx="3115734" cy="58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9834"/>
              <a:r>
                <a:rPr lang="en-US" sz="1596" dirty="0">
                  <a:solidFill>
                    <a:srgbClr val="ED7D31"/>
                  </a:solidFill>
                  <a:latin typeface="Maersk Text" panose="00000500000000000000" pitchFamily="2" charset="0"/>
                </a:rPr>
                <a:t>Profit for the year </a:t>
              </a:r>
            </a:p>
            <a:p>
              <a:pPr defTabSz="909834"/>
              <a:endParaRPr lang="en-GB" sz="1596" dirty="0">
                <a:solidFill>
                  <a:prstClr val="black"/>
                </a:solidFill>
                <a:latin typeface="Maersk Text" panose="000005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7E920E-0D8C-43F9-B7C0-C8DEF84D5829}"/>
                </a:ext>
              </a:extLst>
            </p:cNvPr>
            <p:cNvSpPr txBox="1"/>
            <p:nvPr/>
          </p:nvSpPr>
          <p:spPr>
            <a:xfrm>
              <a:off x="5892800" y="1263424"/>
              <a:ext cx="2192867" cy="74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9834">
                <a:lnSpc>
                  <a:spcPts val="2488"/>
                </a:lnSpc>
              </a:pPr>
              <a:r>
                <a:rPr lang="en-US" sz="2394" dirty="0">
                  <a:solidFill>
                    <a:prstClr val="black"/>
                  </a:solidFill>
                  <a:latin typeface="Maersk Text" panose="00000500000000000000" pitchFamily="2" charset="0"/>
                </a:rPr>
                <a:t>BHD 7.5mn</a:t>
              </a:r>
            </a:p>
            <a:p>
              <a:pPr defTabSz="909834">
                <a:lnSpc>
                  <a:spcPts val="2488"/>
                </a:lnSpc>
              </a:pPr>
              <a:r>
                <a:rPr lang="en-US" sz="1596" dirty="0">
                  <a:solidFill>
                    <a:prstClr val="black"/>
                  </a:solidFill>
                  <a:latin typeface="Maersk Text" panose="00000500000000000000" pitchFamily="2" charset="0"/>
                </a:rPr>
                <a:t>(-9%)</a:t>
              </a:r>
              <a:r>
                <a:rPr lang="en-US" sz="2394" dirty="0">
                  <a:solidFill>
                    <a:prstClr val="black"/>
                  </a:solidFill>
                  <a:latin typeface="Maersk Text" panose="00000500000000000000" pitchFamily="2" charset="0"/>
                </a:rPr>
                <a:t> </a:t>
              </a:r>
              <a:endParaRPr lang="en-GB" sz="2394" dirty="0">
                <a:solidFill>
                  <a:prstClr val="black"/>
                </a:solidFill>
                <a:latin typeface="Maersk Text" panose="000005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41276-0DE5-4E90-A81D-E1DA0691BA86}"/>
              </a:ext>
            </a:extLst>
          </p:cNvPr>
          <p:cNvGrpSpPr/>
          <p:nvPr/>
        </p:nvGrpSpPr>
        <p:grpSpPr>
          <a:xfrm>
            <a:off x="8859349" y="3325107"/>
            <a:ext cx="3462602" cy="1179986"/>
            <a:chOff x="5892799" y="812799"/>
            <a:chExt cx="3479799" cy="118584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7F34F-1A45-4BDB-99F7-4F9F452AF7E9}"/>
                </a:ext>
              </a:extLst>
            </p:cNvPr>
            <p:cNvCxnSpPr/>
            <p:nvPr/>
          </p:nvCxnSpPr>
          <p:spPr>
            <a:xfrm>
              <a:off x="5892799" y="812799"/>
              <a:ext cx="28800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1C05AF-197A-46AC-A42E-DCDE8C2FA33B}"/>
                </a:ext>
              </a:extLst>
            </p:cNvPr>
            <p:cNvSpPr txBox="1"/>
            <p:nvPr/>
          </p:nvSpPr>
          <p:spPr>
            <a:xfrm>
              <a:off x="5892800" y="821262"/>
              <a:ext cx="3479798" cy="58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9834"/>
              <a:r>
                <a:rPr lang="en-US" sz="1596" dirty="0">
                  <a:solidFill>
                    <a:srgbClr val="ED7D31"/>
                  </a:solidFill>
                  <a:latin typeface="Maersk Text" panose="00000500000000000000" pitchFamily="2" charset="0"/>
                </a:rPr>
                <a:t>Earning per share</a:t>
              </a:r>
            </a:p>
            <a:p>
              <a:pPr defTabSz="909834"/>
              <a:endParaRPr lang="en-GB" sz="1596" dirty="0">
                <a:solidFill>
                  <a:prstClr val="black"/>
                </a:solidFill>
                <a:latin typeface="Maersk Text" panose="000005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4BF458-2956-4113-A3D6-2B498548CAE3}"/>
                </a:ext>
              </a:extLst>
            </p:cNvPr>
            <p:cNvSpPr txBox="1"/>
            <p:nvPr/>
          </p:nvSpPr>
          <p:spPr>
            <a:xfrm>
              <a:off x="5892799" y="1263291"/>
              <a:ext cx="2648368" cy="73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09834">
                <a:lnSpc>
                  <a:spcPts val="2488"/>
                </a:lnSpc>
              </a:pPr>
              <a:r>
                <a:rPr lang="en-US" sz="2394" dirty="0">
                  <a:solidFill>
                    <a:prstClr val="black"/>
                  </a:solidFill>
                  <a:latin typeface="Maersk Text" panose="00000500000000000000" pitchFamily="2" charset="0"/>
                </a:rPr>
                <a:t>84 </a:t>
              </a:r>
              <a:r>
                <a:rPr lang="en-US" sz="2394" dirty="0" err="1">
                  <a:solidFill>
                    <a:prstClr val="black"/>
                  </a:solidFill>
                  <a:latin typeface="Maersk Text" panose="00000500000000000000" pitchFamily="2" charset="0"/>
                </a:rPr>
                <a:t>fils</a:t>
              </a:r>
              <a:r>
                <a:rPr lang="en-US" sz="2394" dirty="0">
                  <a:solidFill>
                    <a:prstClr val="black"/>
                  </a:solidFill>
                  <a:latin typeface="Maersk Text" panose="00000500000000000000" pitchFamily="2" charset="0"/>
                </a:rPr>
                <a:t> per share</a:t>
              </a:r>
            </a:p>
            <a:p>
              <a:pPr defTabSz="909834">
                <a:lnSpc>
                  <a:spcPts val="2488"/>
                </a:lnSpc>
              </a:pPr>
              <a:r>
                <a:rPr lang="en-US" sz="1596" dirty="0">
                  <a:solidFill>
                    <a:prstClr val="black"/>
                  </a:solidFill>
                  <a:latin typeface="Maersk Text" panose="00000500000000000000" pitchFamily="2" charset="0"/>
                </a:rPr>
                <a:t>(-9%)</a:t>
              </a:r>
              <a:r>
                <a:rPr lang="en-US" sz="2394" dirty="0">
                  <a:solidFill>
                    <a:prstClr val="black"/>
                  </a:solidFill>
                  <a:latin typeface="Maersk Text" panose="00000500000000000000" pitchFamily="2" charset="0"/>
                </a:rPr>
                <a:t> </a:t>
              </a:r>
              <a:endParaRPr lang="en-GB" sz="2394" dirty="0">
                <a:solidFill>
                  <a:prstClr val="black"/>
                </a:solidFill>
                <a:latin typeface="Maersk Text" panose="00000500000000000000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E8A1403-DC66-4826-99FE-2045366142B4}"/>
              </a:ext>
            </a:extLst>
          </p:cNvPr>
          <p:cNvSpPr/>
          <p:nvPr/>
        </p:nvSpPr>
        <p:spPr>
          <a:xfrm>
            <a:off x="391191" y="906918"/>
            <a:ext cx="11678101" cy="644505"/>
          </a:xfrm>
          <a:prstGeom prst="rect">
            <a:avLst/>
          </a:prstGeom>
        </p:spPr>
        <p:txBody>
          <a:bodyPr wrap="square" lIns="90988" tIns="45494" rIns="90988" bIns="45494" anchor="t">
            <a:spAutoFit/>
          </a:bodyPr>
          <a:lstStyle/>
          <a:p>
            <a:pPr defTabSz="909834"/>
            <a:r>
              <a:rPr lang="en-US" sz="1795" b="1" dirty="0">
                <a:solidFill>
                  <a:prstClr val="black"/>
                </a:solidFill>
                <a:latin typeface="Maersk Text" panose="00000500000000000000" pitchFamily="2" charset="0"/>
              </a:rPr>
              <a:t>2023 Revenue lower than last year on account of adverse market conditions; impact partially mitigated through cost control measures</a:t>
            </a:r>
            <a:endParaRPr lang="en-GB" sz="1795" b="1" dirty="0">
              <a:solidFill>
                <a:prstClr val="black"/>
              </a:solidFill>
              <a:latin typeface="Maersk Text" panose="00000500000000000000" pitchFamily="2" charset="0"/>
            </a:endParaRPr>
          </a:p>
        </p:txBody>
      </p:sp>
      <p:grpSp>
        <p:nvGrpSpPr>
          <p:cNvPr id="2" name="object 4">
            <a:extLst>
              <a:ext uri="{FF2B5EF4-FFF2-40B4-BE49-F238E27FC236}">
                <a16:creationId xmlns:a16="http://schemas.microsoft.com/office/drawing/2014/main" id="{471DBD2C-2EA3-5751-7FF1-1BAB15B68082}"/>
              </a:ext>
            </a:extLst>
          </p:cNvPr>
          <p:cNvGrpSpPr/>
          <p:nvPr/>
        </p:nvGrpSpPr>
        <p:grpSpPr>
          <a:xfrm>
            <a:off x="30125" y="321688"/>
            <a:ext cx="12131750" cy="675617"/>
            <a:chOff x="0" y="786732"/>
            <a:chExt cx="17609820" cy="631190"/>
          </a:xfrm>
        </p:grpSpPr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31783658-83E9-22E9-FC8B-2664BEAF4D17}"/>
                </a:ext>
              </a:extLst>
            </p:cNvPr>
            <p:cNvSpPr/>
            <p:nvPr/>
          </p:nvSpPr>
          <p:spPr>
            <a:xfrm>
              <a:off x="0" y="950975"/>
              <a:ext cx="17609820" cy="117475"/>
            </a:xfrm>
            <a:custGeom>
              <a:avLst/>
              <a:gdLst/>
              <a:ahLst/>
              <a:cxnLst/>
              <a:rect l="l" t="t" r="r" b="b"/>
              <a:pathLst>
                <a:path w="17609820" h="117475">
                  <a:moveTo>
                    <a:pt x="1056132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056132" y="117348"/>
                  </a:lnTo>
                  <a:lnTo>
                    <a:pt x="1056132" y="0"/>
                  </a:lnTo>
                  <a:close/>
                </a:path>
                <a:path w="17609820" h="117475">
                  <a:moveTo>
                    <a:pt x="17609820" y="0"/>
                  </a:moveTo>
                  <a:lnTo>
                    <a:pt x="3736848" y="0"/>
                  </a:lnTo>
                  <a:lnTo>
                    <a:pt x="3736848" y="117348"/>
                  </a:lnTo>
                  <a:lnTo>
                    <a:pt x="17609820" y="117348"/>
                  </a:lnTo>
                  <a:lnTo>
                    <a:pt x="17609820" y="0"/>
                  </a:lnTo>
                  <a:close/>
                </a:path>
              </a:pathLst>
            </a:custGeom>
            <a:solidFill>
              <a:srgbClr val="F1630C"/>
            </a:solidFill>
          </p:spPr>
          <p:txBody>
            <a:bodyPr wrap="square" lIns="0" tIns="0" rIns="0" bIns="0" rtlCol="0"/>
            <a:lstStyle/>
            <a:p>
              <a:pPr defTabSz="909834">
                <a:defRPr/>
              </a:pPr>
              <a:endParaRPr sz="344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C21B8EA1-5B9D-2E8F-559D-1D37E8309646}"/>
                </a:ext>
              </a:extLst>
            </p:cNvPr>
            <p:cNvSpPr/>
            <p:nvPr/>
          </p:nvSpPr>
          <p:spPr>
            <a:xfrm>
              <a:off x="0" y="950977"/>
              <a:ext cx="17609820" cy="117475"/>
            </a:xfrm>
            <a:custGeom>
              <a:avLst/>
              <a:gdLst/>
              <a:ahLst/>
              <a:cxnLst/>
              <a:rect l="l" t="t" r="r" b="b"/>
              <a:pathLst>
                <a:path w="17609820" h="117475">
                  <a:moveTo>
                    <a:pt x="0" y="117348"/>
                  </a:moveTo>
                  <a:lnTo>
                    <a:pt x="17609820" y="117348"/>
                  </a:lnTo>
                  <a:lnTo>
                    <a:pt x="17609820" y="0"/>
                  </a:lnTo>
                  <a:lnTo>
                    <a:pt x="0" y="0"/>
                  </a:lnTo>
                  <a:lnTo>
                    <a:pt x="0" y="117348"/>
                  </a:lnTo>
                  <a:close/>
                </a:path>
              </a:pathLst>
            </a:custGeom>
            <a:ln w="12700">
              <a:solidFill>
                <a:srgbClr val="F1630C"/>
              </a:solidFill>
            </a:ln>
          </p:spPr>
          <p:txBody>
            <a:bodyPr wrap="square" lIns="0" tIns="0" rIns="0" bIns="0" rtlCol="0"/>
            <a:lstStyle/>
            <a:p>
              <a:pPr defTabSz="909834">
                <a:defRPr/>
              </a:pPr>
              <a:endParaRPr sz="344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9D136059-2845-D3F5-B49D-185786D88B55}"/>
                </a:ext>
              </a:extLst>
            </p:cNvPr>
            <p:cNvSpPr/>
            <p:nvPr/>
          </p:nvSpPr>
          <p:spPr>
            <a:xfrm>
              <a:off x="686904" y="786732"/>
              <a:ext cx="6250368" cy="631190"/>
            </a:xfrm>
            <a:custGeom>
              <a:avLst/>
              <a:gdLst/>
              <a:ahLst/>
              <a:cxnLst/>
              <a:rect l="l" t="t" r="r" b="b"/>
              <a:pathLst>
                <a:path w="2680970" h="631190">
                  <a:moveTo>
                    <a:pt x="2680716" y="0"/>
                  </a:moveTo>
                  <a:lnTo>
                    <a:pt x="0" y="0"/>
                  </a:lnTo>
                  <a:lnTo>
                    <a:pt x="0" y="630935"/>
                  </a:lnTo>
                  <a:lnTo>
                    <a:pt x="2680716" y="630935"/>
                  </a:lnTo>
                  <a:lnTo>
                    <a:pt x="2680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09834">
                <a:defRPr/>
              </a:pPr>
              <a:r>
                <a:rPr lang="en-US" sz="2394" kern="0" spc="-13" dirty="0">
                  <a:solidFill>
                    <a:srgbClr val="000000"/>
                  </a:solidFill>
                  <a:latin typeface="Maersk Headline"/>
                </a:rPr>
                <a:t> Financial highlights for 2023 FY</a:t>
              </a:r>
              <a:endParaRPr sz="2394" kern="0" spc="-13" dirty="0">
                <a:solidFill>
                  <a:srgbClr val="000000"/>
                </a:solidFill>
                <a:latin typeface="Maersk Headline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04BFA2A-B675-6375-6D42-7907BA80B7CA}"/>
              </a:ext>
            </a:extLst>
          </p:cNvPr>
          <p:cNvSpPr/>
          <p:nvPr/>
        </p:nvSpPr>
        <p:spPr>
          <a:xfrm>
            <a:off x="187001" y="1784956"/>
            <a:ext cx="5360906" cy="3315536"/>
          </a:xfrm>
          <a:prstGeom prst="rect">
            <a:avLst/>
          </a:prstGeom>
        </p:spPr>
        <p:txBody>
          <a:bodyPr wrap="square" lIns="90988" tIns="45494" rIns="90988" bIns="45494" anchor="t">
            <a:spAutoFit/>
          </a:bodyPr>
          <a:lstStyle/>
          <a:p>
            <a:pPr marL="285036" indent="-285036" algn="just" defTabSz="909834"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en-US" sz="1397" b="1" dirty="0">
                <a:solidFill>
                  <a:prstClr val="black"/>
                </a:solidFill>
                <a:latin typeface="Maersk Text" panose="00000500000000000000" pitchFamily="2" charset="0"/>
              </a:rPr>
              <a:t>2023 FY revenue</a:t>
            </a:r>
            <a:r>
              <a:rPr lang="en-US" sz="1397" dirty="0">
                <a:solidFill>
                  <a:prstClr val="black"/>
                </a:solidFill>
                <a:latin typeface="Maersk Text" panose="00000500000000000000" pitchFamily="2" charset="0"/>
              </a:rPr>
              <a:t> is 4% lower than previous year. General cargo reduced by 18% due to shift of aluminum exports to container and no steel volumes from SULB. Container and Marine revenue has increased by 3% and 2%, respectively vs 2022</a:t>
            </a:r>
          </a:p>
          <a:p>
            <a:pPr marL="285036" indent="-285036" algn="just" defTabSz="909834">
              <a:buClr>
                <a:srgbClr val="ED7D31"/>
              </a:buClr>
              <a:buFont typeface="Wingdings" panose="05000000000000000000" pitchFamily="2" charset="2"/>
              <a:buChar char="§"/>
            </a:pPr>
            <a:endParaRPr lang="en-US" sz="1397" b="1" dirty="0">
              <a:solidFill>
                <a:prstClr val="black"/>
              </a:solidFill>
              <a:latin typeface="Maersk Text" panose="00000500000000000000" pitchFamily="2" charset="0"/>
            </a:endParaRPr>
          </a:p>
          <a:p>
            <a:pPr marL="285036" indent="-285036" algn="just" defTabSz="909834"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en-US" sz="1397" b="1" dirty="0">
                <a:solidFill>
                  <a:prstClr val="black"/>
                </a:solidFill>
                <a:latin typeface="Maersk Text" panose="00000500000000000000" pitchFamily="2" charset="0"/>
              </a:rPr>
              <a:t>Profit for the year </a:t>
            </a:r>
            <a:r>
              <a:rPr lang="en-US" sz="1397" dirty="0">
                <a:solidFill>
                  <a:prstClr val="black"/>
                </a:solidFill>
                <a:latin typeface="Maersk Text" panose="00000500000000000000" pitchFamily="2" charset="0"/>
              </a:rPr>
              <a:t>decreased by 9% vs. 2022, mainly driven by drop in revenue. However, adjusting for one off reversals, the profit remained in line on a like for like basis.</a:t>
            </a:r>
          </a:p>
          <a:p>
            <a:pPr marL="285036" indent="-285036" algn="just" defTabSz="909834">
              <a:buClr>
                <a:srgbClr val="ED7D31"/>
              </a:buClr>
              <a:buFont typeface="Wingdings" panose="05000000000000000000" pitchFamily="2" charset="2"/>
              <a:buChar char="§"/>
            </a:pPr>
            <a:endParaRPr lang="en-US" sz="1397" dirty="0">
              <a:solidFill>
                <a:prstClr val="black"/>
              </a:solidFill>
              <a:latin typeface="Maersk Text" panose="00000500000000000000" pitchFamily="2" charset="0"/>
            </a:endParaRPr>
          </a:p>
          <a:p>
            <a:pPr marL="285036" indent="-285036" algn="just" defTabSz="909834"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en-US" sz="1397" dirty="0">
                <a:solidFill>
                  <a:prstClr val="black"/>
                </a:solidFill>
                <a:latin typeface="Maersk Text" panose="00000500000000000000" pitchFamily="2" charset="0"/>
              </a:rPr>
              <a:t>Proactive cost control measures, efficiency drives and optimizing resources reduced cost by 3%.</a:t>
            </a:r>
          </a:p>
          <a:p>
            <a:pPr defTabSz="909834">
              <a:buClr>
                <a:srgbClr val="ED7D31"/>
              </a:buClr>
            </a:pPr>
            <a:endParaRPr lang="en-US" sz="1397" b="1" dirty="0">
              <a:solidFill>
                <a:prstClr val="black"/>
              </a:solidFill>
              <a:latin typeface="Maersk Text" panose="00000500000000000000" pitchFamily="2" charset="0"/>
            </a:endParaRPr>
          </a:p>
          <a:p>
            <a:pPr defTabSz="909834"/>
            <a:endParaRPr lang="en-US" sz="1397" dirty="0">
              <a:solidFill>
                <a:prstClr val="black"/>
              </a:solidFill>
              <a:latin typeface="Maersk Text" panose="00000500000000000000" pitchFamily="2" charset="0"/>
            </a:endParaRPr>
          </a:p>
          <a:p>
            <a:pPr defTabSz="909834"/>
            <a:endParaRPr lang="en-GB" sz="1397" dirty="0">
              <a:solidFill>
                <a:prstClr val="black"/>
              </a:solidFill>
              <a:latin typeface="Maersk Tex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236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7.otfyS7qC9rpDV1K5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ærsk">
  <a:themeElements>
    <a:clrScheme name="Maersk">
      <a:dk1>
        <a:srgbClr val="141414"/>
      </a:dk1>
      <a:lt1>
        <a:srgbClr val="FFFFFF"/>
      </a:lt1>
      <a:dk2>
        <a:srgbClr val="545454"/>
      </a:dk2>
      <a:lt2>
        <a:srgbClr val="EDEDED"/>
      </a:lt2>
      <a:accent1>
        <a:srgbClr val="42B0D5"/>
      </a:accent1>
      <a:accent2>
        <a:srgbClr val="00243D"/>
      </a:accent2>
      <a:accent3>
        <a:srgbClr val="CFCFCF"/>
      </a:accent3>
      <a:accent4>
        <a:srgbClr val="ED685F"/>
      </a:accent4>
      <a:accent5>
        <a:srgbClr val="00796B"/>
      </a:accent5>
      <a:accent6>
        <a:srgbClr val="F59F19"/>
      </a:accent6>
      <a:hlink>
        <a:srgbClr val="0000FF"/>
      </a:hlink>
      <a:folHlink>
        <a:srgbClr val="800080"/>
      </a:folHlink>
    </a:clrScheme>
    <a:fontScheme name="Maersk">
      <a:majorFont>
        <a:latin typeface="Maersk Headline Light"/>
        <a:ea typeface=""/>
        <a:cs typeface=""/>
      </a:majorFont>
      <a:minorFont>
        <a:latin typeface="Maersk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237600" tIns="237600" rIns="237600" bIns="2376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237600" tIns="237600" rIns="237600" bIns="23760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ersk New Template July 2019.pptx" id="{49BBB41D-CA20-4795-8791-789A2CC8836C}" vid="{F06BC87B-4534-4F50-B149-416A48A5DB9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159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Wingdings</vt:lpstr>
      <vt:lpstr>Arial</vt:lpstr>
      <vt:lpstr>Maersk Text Office Light</vt:lpstr>
      <vt:lpstr>Maersk Headline Light</vt:lpstr>
      <vt:lpstr>Calibri</vt:lpstr>
      <vt:lpstr>Maersk Headline Office</vt:lpstr>
      <vt:lpstr>Calibri Light</vt:lpstr>
      <vt:lpstr>Maersk Headline</vt:lpstr>
      <vt:lpstr>Maersk Text</vt:lpstr>
      <vt:lpstr>Mærsk</vt:lpstr>
      <vt:lpstr>1_Office Theme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Florence Reynolds Fernandes</dc:creator>
  <cp:lastModifiedBy>Florence Reynolds Fernandes</cp:lastModifiedBy>
  <cp:revision>1</cp:revision>
  <dcterms:created xsi:type="dcterms:W3CDTF">2024-02-29T08:58:06Z</dcterms:created>
  <dcterms:modified xsi:type="dcterms:W3CDTF">2024-02-29T08:59:12Z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emplafyTimeStamp">
    <vt:lpwstr>2019-04-17T09:18:37.9632116</vt:lpwstr>
  </property>
  <property fmtid="{D5CDD505-2E9C-101B-9397-08002B2CF9AE}" pid="4" name="MSIP_Label_71bba39d-4745-4e9d-97db-0c1927b54242_Enabled">
    <vt:lpwstr>true</vt:lpwstr>
  </property>
  <property fmtid="{D5CDD505-2E9C-101B-9397-08002B2CF9AE}" pid="5" name="MSIP_Label_71bba39d-4745-4e9d-97db-0c1927b54242_SetDate">
    <vt:lpwstr>2024-02-29T08:59:10Z</vt:lpwstr>
  </property>
  <property fmtid="{D5CDD505-2E9C-101B-9397-08002B2CF9AE}" pid="6" name="MSIP_Label_71bba39d-4745-4e9d-97db-0c1927b54242_Method">
    <vt:lpwstr>Privileged</vt:lpwstr>
  </property>
  <property fmtid="{D5CDD505-2E9C-101B-9397-08002B2CF9AE}" pid="7" name="MSIP_Label_71bba39d-4745-4e9d-97db-0c1927b54242_Name">
    <vt:lpwstr>Internal</vt:lpwstr>
  </property>
  <property fmtid="{D5CDD505-2E9C-101B-9397-08002B2CF9AE}" pid="8" name="MSIP_Label_71bba39d-4745-4e9d-97db-0c1927b54242_SiteId">
    <vt:lpwstr>05d75c05-fa1a-42e7-9cf1-eb416c396f2d</vt:lpwstr>
  </property>
  <property fmtid="{D5CDD505-2E9C-101B-9397-08002B2CF9AE}" pid="9" name="MSIP_Label_71bba39d-4745-4e9d-97db-0c1927b54242_ActionId">
    <vt:lpwstr>d4c03d2c-e5f7-42bf-a916-9d16ed9e8a0c</vt:lpwstr>
  </property>
  <property fmtid="{D5CDD505-2E9C-101B-9397-08002B2CF9AE}" pid="10" name="MSIP_Label_71bba39d-4745-4e9d-97db-0c1927b54242_ContentBits">
    <vt:lpwstr>2</vt:lpwstr>
  </property>
  <property fmtid="{D5CDD505-2E9C-101B-9397-08002B2CF9AE}" pid="11" name="ClassificationContentMarkingFooterLocations">
    <vt:lpwstr>Mærsk:5\1_Office Theme:10</vt:lpwstr>
  </property>
  <property fmtid="{D5CDD505-2E9C-101B-9397-08002B2CF9AE}" pid="12" name="ClassificationContentMarkingFooterText">
    <vt:lpwstr>Classification: Internal</vt:lpwstr>
  </property>
</Properties>
</file>